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7CFAA-3C8C-4722-9DB4-7445272C6C7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68F0-BDDA-4FB7-987B-1E573A618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0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A1FDE5-C4B2-43A5-B01F-386580034780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92F2F1-2DF9-4742-BB41-3D0275524B6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FA3CD4B-4288-4B08-A935-533EE2C5436B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99C8BA-4872-4743-BFFE-3F27E9892BFD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91A60F-569E-46E2-BE2C-65445F95EEE7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latin typeface="+mn-lt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9DF048-48AB-4D7A-96B3-DF2DEDDEE1FD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53CACC-3E7F-474C-8F78-511A89FC4835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latin typeface="+mn-lt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6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0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2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1839-7508-421F-A848-288EDF6CC086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CA46-F0C1-44C9-81D3-1A11595D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0942" y="2438400"/>
            <a:ext cx="4096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err="1" smtClean="0"/>
              <a:t>Tiết</a:t>
            </a:r>
            <a:r>
              <a:rPr lang="en-US" sz="5400" b="1" i="1" smtClean="0"/>
              <a:t> </a:t>
            </a:r>
            <a:r>
              <a:rPr lang="en-US" sz="5400" b="1" i="1" smtClean="0"/>
              <a:t>27</a:t>
            </a:r>
            <a:r>
              <a:rPr lang="en-US" sz="5400" b="1" i="1" smtClean="0"/>
              <a:t>. </a:t>
            </a:r>
            <a:r>
              <a:rPr lang="en-US" sz="5400" b="1" i="1" err="1" smtClean="0"/>
              <a:t>Bài</a:t>
            </a:r>
            <a:r>
              <a:rPr lang="en-US" sz="5400" b="1" i="1" smtClean="0"/>
              <a:t> </a:t>
            </a:r>
            <a:r>
              <a:rPr lang="en-US" sz="5400" b="1" i="1" smtClean="0"/>
              <a:t>5:</a:t>
            </a:r>
            <a:endParaRPr lang="en-US" sz="5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40808" y="3588603"/>
            <a:ext cx="63715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</a:rPr>
              <a:t> </a:t>
            </a:r>
            <a:r>
              <a:rPr lang="en-US" sz="4800" b="1" smtClean="0">
                <a:solidFill>
                  <a:srgbClr val="FF0000"/>
                </a:solidFill>
              </a:rPr>
              <a:t>PHÂN TÍCH MỘT SỐ RA </a:t>
            </a:r>
          </a:p>
          <a:p>
            <a:r>
              <a:rPr lang="en-US" sz="4800" b="1" smtClean="0">
                <a:solidFill>
                  <a:srgbClr val="FF0000"/>
                </a:solidFill>
              </a:rPr>
              <a:t>THỪA SỐ NGUYÊN TỐ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0229" y="1447800"/>
            <a:ext cx="54000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smtClean="0"/>
              <a:t>Trường THCS Bồ Đề</a:t>
            </a:r>
            <a:endParaRPr lang="en-US" sz="5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646212" y="5486400"/>
            <a:ext cx="5583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GV thực hiện: Nguyễn Hoài Anh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4118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/>
          <a:lstStyle/>
          <a:p>
            <a:pPr algn="l" eaLnBrk="1" hangingPunct="1"/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tập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3: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H·y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ghÐp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cét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víi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tÝch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ë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cét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B ®Ó ®­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îc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kÕt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qu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¶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ph©n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tÝch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sau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ra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thõa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nguyªn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.VnTime" pitchFamily="34" charset="0"/>
              </a:rPr>
              <a:t>tè</a:t>
            </a:r>
            <a:r>
              <a:rPr lang="en-US" sz="2800" dirty="0" smtClean="0">
                <a:solidFill>
                  <a:schemeClr val="tx1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876800"/>
          </a:xfrm>
          <a:ln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</a:rPr>
              <a:t>             Cột A                                     Cột B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572000" y="1824038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28600" y="23622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371600" y="259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a) 30 = 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5715000" y="2514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2.3.5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5715000" y="3048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3.4.25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5257800" y="3581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3) 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5257800" y="4038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4)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5257800" y="2514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1)</a:t>
            </a: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52578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2)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5257800" y="594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8)</a:t>
            </a: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5257800" y="4495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5)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5257800" y="5029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6)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5257800" y="5486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7)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1371600" y="4114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d) 108 = 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1371600" y="4572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e) 280 = </a:t>
            </a: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1371600" y="3657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c) 60 = </a:t>
            </a: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1371600" y="3124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b) 300 = 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5715000" y="4495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2</a:t>
            </a:r>
            <a:r>
              <a:rPr lang="en-US" sz="2400" baseline="30000"/>
              <a:t>3</a:t>
            </a:r>
            <a:r>
              <a:rPr lang="en-US" sz="2400"/>
              <a:t>.5.7</a:t>
            </a: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5715000" y="5029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2</a:t>
            </a:r>
            <a:r>
              <a:rPr lang="en-US" sz="2400" baseline="30000"/>
              <a:t>2</a:t>
            </a:r>
            <a:r>
              <a:rPr lang="en-US" sz="2400"/>
              <a:t>.3</a:t>
            </a:r>
            <a:r>
              <a:rPr lang="en-US" sz="2400" baseline="30000"/>
              <a:t>3</a:t>
            </a:r>
            <a:endParaRPr lang="en-US" sz="2400"/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5715000" y="5486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3.2.18</a:t>
            </a: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5791200" y="5943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2</a:t>
            </a:r>
            <a:r>
              <a:rPr lang="en-US" sz="2400" baseline="30000"/>
              <a:t>2</a:t>
            </a:r>
            <a:r>
              <a:rPr lang="en-US" sz="2400"/>
              <a:t>.3.5</a:t>
            </a: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5715000" y="4038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4.25</a:t>
            </a:r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5715000" y="3581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2</a:t>
            </a:r>
            <a:r>
              <a:rPr lang="en-US" sz="2400" baseline="30000"/>
              <a:t>2</a:t>
            </a:r>
            <a:r>
              <a:rPr lang="en-US" sz="2400"/>
              <a:t>.3.5</a:t>
            </a:r>
            <a:r>
              <a:rPr lang="en-US" sz="2400" baseline="30000"/>
              <a:t>2</a:t>
            </a:r>
            <a:endParaRPr lang="en-US" sz="2400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2819400" y="2819400"/>
            <a:ext cx="2438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2743200" y="3352800"/>
            <a:ext cx="2590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2590800" y="3886200"/>
            <a:ext cx="2743200" cy="2286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2743200" y="4343400"/>
            <a:ext cx="2590800" cy="914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V="1">
            <a:off x="2590800" y="4724400"/>
            <a:ext cx="2743200" cy="76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7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 animBg="1"/>
      <p:bldP spid="15390" grpId="0" animBg="1"/>
      <p:bldP spid="15392" grpId="0" animBg="1"/>
      <p:bldP spid="15393" grpId="0" animBg="1"/>
      <p:bldP spid="153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831" y="-27384"/>
            <a:ext cx="549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HOẠT ĐỘNG KHỞI ĐỘNG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908720"/>
            <a:ext cx="899451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/>
              <a:t>? </a:t>
            </a:r>
            <a:r>
              <a:rPr lang="en-US" sz="3800" dirty="0" err="1" smtClean="0"/>
              <a:t>Viết</a:t>
            </a:r>
            <a:r>
              <a:rPr lang="en-US" sz="3800" dirty="0" smtClean="0"/>
              <a:t> </a:t>
            </a:r>
            <a:r>
              <a:rPr lang="en-US" sz="3800" dirty="0" err="1" smtClean="0"/>
              <a:t>số</a:t>
            </a:r>
            <a:r>
              <a:rPr lang="en-US" sz="3800" dirty="0" smtClean="0"/>
              <a:t> 20 </a:t>
            </a:r>
            <a:r>
              <a:rPr lang="en-US" sz="3800" dirty="0" err="1" smtClean="0"/>
              <a:t>thành</a:t>
            </a:r>
            <a:r>
              <a:rPr lang="en-US" sz="3800" dirty="0" smtClean="0"/>
              <a:t> </a:t>
            </a:r>
            <a:r>
              <a:rPr lang="en-US" sz="3800" dirty="0" err="1" smtClean="0"/>
              <a:t>tích</a:t>
            </a:r>
            <a:r>
              <a:rPr lang="en-US" sz="3800" dirty="0" smtClean="0"/>
              <a:t> </a:t>
            </a:r>
            <a:r>
              <a:rPr lang="en-US" sz="3800" dirty="0" err="1" smtClean="0"/>
              <a:t>của</a:t>
            </a:r>
            <a:r>
              <a:rPr lang="en-US" sz="3800" dirty="0" smtClean="0"/>
              <a:t> </a:t>
            </a:r>
            <a:r>
              <a:rPr lang="en-US" sz="3800" dirty="0" err="1" smtClean="0"/>
              <a:t>các</a:t>
            </a:r>
            <a:r>
              <a:rPr lang="en-US" sz="3800" dirty="0" smtClean="0"/>
              <a:t> </a:t>
            </a:r>
            <a:r>
              <a:rPr lang="en-US" sz="3800" dirty="0" err="1" smtClean="0"/>
              <a:t>số</a:t>
            </a:r>
            <a:r>
              <a:rPr lang="en-US" sz="3800" dirty="0" smtClean="0"/>
              <a:t> </a:t>
            </a:r>
            <a:r>
              <a:rPr lang="en-US" sz="3800" dirty="0" err="1" smtClean="0"/>
              <a:t>khác</a:t>
            </a:r>
            <a:r>
              <a:rPr lang="en-US" sz="3800" dirty="0" smtClean="0"/>
              <a:t> </a:t>
            </a:r>
            <a:r>
              <a:rPr lang="en-US" sz="3800" dirty="0" err="1" smtClean="0"/>
              <a:t>nhau</a:t>
            </a:r>
            <a:r>
              <a:rPr lang="en-US" sz="3800" dirty="0" smtClean="0"/>
              <a:t>: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511415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/>
              <a:t>(</a:t>
            </a:r>
            <a:r>
              <a:rPr lang="en-US" sz="3800" dirty="0" err="1" smtClean="0"/>
              <a:t>Hoạt</a:t>
            </a:r>
            <a:r>
              <a:rPr lang="en-US" sz="3800" dirty="0" smtClean="0"/>
              <a:t> </a:t>
            </a:r>
            <a:r>
              <a:rPr lang="en-US" sz="3800" dirty="0" err="1" smtClean="0"/>
              <a:t>động</a:t>
            </a:r>
            <a:r>
              <a:rPr lang="en-US" sz="3800" dirty="0" smtClean="0"/>
              <a:t> </a:t>
            </a:r>
            <a:r>
              <a:rPr lang="en-US" sz="3800" dirty="0" err="1" smtClean="0"/>
              <a:t>nhóm</a:t>
            </a:r>
            <a:r>
              <a:rPr lang="en-US" sz="3800" dirty="0" smtClean="0"/>
              <a:t> 2phút)</a:t>
            </a:r>
            <a:endParaRPr lang="en-US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420888"/>
            <a:ext cx="189507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>20= 20.1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3039924"/>
            <a:ext cx="164820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>20= 4.5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3687996"/>
            <a:ext cx="189507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>20= 2.10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4365104"/>
            <a:ext cx="201850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>20= 2.2.5</a:t>
            </a:r>
          </a:p>
        </p:txBody>
      </p:sp>
      <p:sp>
        <p:nvSpPr>
          <p:cNvPr id="12" name="Oval 11"/>
          <p:cNvSpPr/>
          <p:nvPr/>
        </p:nvSpPr>
        <p:spPr>
          <a:xfrm>
            <a:off x="611560" y="4293096"/>
            <a:ext cx="2269045" cy="86409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15816" y="4703658"/>
            <a:ext cx="99619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51920" y="4365104"/>
            <a:ext cx="486825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i="1" dirty="0" err="1" smtClean="0"/>
              <a:t>Phân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tích</a:t>
            </a:r>
            <a:r>
              <a:rPr lang="en-US" sz="3800" i="1" dirty="0" smtClean="0"/>
              <a:t> 20 </a:t>
            </a:r>
            <a:r>
              <a:rPr lang="en-US" sz="3800" i="1" dirty="0" err="1" smtClean="0"/>
              <a:t>ra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thừa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số</a:t>
            </a:r>
            <a:r>
              <a:rPr lang="en-US" sz="3800" i="1" dirty="0" smtClean="0"/>
              <a:t> </a:t>
            </a:r>
          </a:p>
          <a:p>
            <a:r>
              <a:rPr lang="en-US" sz="3800" i="1" dirty="0" err="1" smtClean="0"/>
              <a:t>nguyên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tố</a:t>
            </a:r>
            <a:endParaRPr lang="en-US" sz="3800" i="1" dirty="0"/>
          </a:p>
        </p:txBody>
      </p:sp>
    </p:spTree>
    <p:extLst>
      <p:ext uri="{BB962C8B-B14F-4D97-AF65-F5344CB8AC3E}">
        <p14:creationId xmlns:p14="http://schemas.microsoft.com/office/powerpoint/2010/main" val="224657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1"/>
          <p:cNvSpPr>
            <a:spLocks noChangeArrowheads="1"/>
          </p:cNvSpPr>
          <p:nvPr/>
        </p:nvSpPr>
        <p:spPr bwMode="auto">
          <a:xfrm>
            <a:off x="533400" y="762000"/>
            <a:ext cx="8610600" cy="502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3300"/>
                </a:solidFill>
                <a:latin typeface="Times New Roman" pitchFamily="18" charset="0"/>
              </a:rPr>
              <a:t>Có thể viết số 34 thành tích của </a:t>
            </a:r>
          </a:p>
          <a:p>
            <a:pPr algn="ctr"/>
            <a:r>
              <a:rPr lang="en-US" sz="4000">
                <a:solidFill>
                  <a:srgbClr val="FF3300"/>
                </a:solidFill>
                <a:latin typeface="Times New Roman" pitchFamily="18" charset="0"/>
              </a:rPr>
              <a:t>các số nguyên tố không?</a:t>
            </a:r>
          </a:p>
        </p:txBody>
      </p:sp>
    </p:spTree>
    <p:extLst>
      <p:ext uri="{BB962C8B-B14F-4D97-AF65-F5344CB8AC3E}">
        <p14:creationId xmlns:p14="http://schemas.microsoft.com/office/powerpoint/2010/main" val="24056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2250" y="2805113"/>
            <a:ext cx="2711450" cy="2681287"/>
            <a:chOff x="140" y="528"/>
            <a:chExt cx="1708" cy="1689"/>
          </a:xfrm>
        </p:grpSpPr>
        <p:sp>
          <p:nvSpPr>
            <p:cNvPr id="7217" name="Text Box 3"/>
            <p:cNvSpPr txBox="1">
              <a:spLocks noChangeArrowheads="1"/>
            </p:cNvSpPr>
            <p:nvPr/>
          </p:nvSpPr>
          <p:spPr bwMode="auto">
            <a:xfrm>
              <a:off x="720" y="528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300</a:t>
              </a:r>
            </a:p>
          </p:txBody>
        </p:sp>
        <p:sp>
          <p:nvSpPr>
            <p:cNvPr id="7218" name="Line 4"/>
            <p:cNvSpPr>
              <a:spLocks noChangeShapeType="1"/>
            </p:cNvSpPr>
            <p:nvPr/>
          </p:nvSpPr>
          <p:spPr bwMode="auto">
            <a:xfrm flipH="1">
              <a:off x="624" y="720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5"/>
            <p:cNvSpPr>
              <a:spLocks noChangeShapeType="1"/>
            </p:cNvSpPr>
            <p:nvPr/>
          </p:nvSpPr>
          <p:spPr bwMode="auto">
            <a:xfrm>
              <a:off x="912" y="723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Text Box 6"/>
            <p:cNvSpPr txBox="1">
              <a:spLocks noChangeArrowheads="1"/>
            </p:cNvSpPr>
            <p:nvPr/>
          </p:nvSpPr>
          <p:spPr bwMode="auto">
            <a:xfrm>
              <a:off x="432" y="100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6</a:t>
              </a:r>
            </a:p>
          </p:txBody>
        </p:sp>
        <p:sp>
          <p:nvSpPr>
            <p:cNvPr id="7221" name="Text Box 7"/>
            <p:cNvSpPr txBox="1">
              <a:spLocks noChangeArrowheads="1"/>
            </p:cNvSpPr>
            <p:nvPr/>
          </p:nvSpPr>
          <p:spPr bwMode="auto">
            <a:xfrm>
              <a:off x="1104" y="100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50</a:t>
              </a:r>
            </a:p>
          </p:txBody>
        </p:sp>
        <p:sp>
          <p:nvSpPr>
            <p:cNvPr id="7222" name="Line 8"/>
            <p:cNvSpPr>
              <a:spLocks noChangeShapeType="1"/>
            </p:cNvSpPr>
            <p:nvPr/>
          </p:nvSpPr>
          <p:spPr bwMode="auto">
            <a:xfrm flipH="1">
              <a:off x="246" y="1191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9"/>
            <p:cNvSpPr>
              <a:spLocks noChangeShapeType="1"/>
            </p:cNvSpPr>
            <p:nvPr/>
          </p:nvSpPr>
          <p:spPr bwMode="auto">
            <a:xfrm>
              <a:off x="528" y="1200"/>
              <a:ext cx="255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10"/>
            <p:cNvSpPr>
              <a:spLocks noChangeShapeType="1"/>
            </p:cNvSpPr>
            <p:nvPr/>
          </p:nvSpPr>
          <p:spPr bwMode="auto">
            <a:xfrm flipH="1">
              <a:off x="1224" y="1707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11"/>
            <p:cNvSpPr>
              <a:spLocks noChangeShapeType="1"/>
            </p:cNvSpPr>
            <p:nvPr/>
          </p:nvSpPr>
          <p:spPr bwMode="auto">
            <a:xfrm>
              <a:off x="1512" y="1689"/>
              <a:ext cx="216" cy="3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12"/>
            <p:cNvSpPr>
              <a:spLocks noChangeShapeType="1"/>
            </p:cNvSpPr>
            <p:nvPr/>
          </p:nvSpPr>
          <p:spPr bwMode="auto">
            <a:xfrm flipH="1">
              <a:off x="960" y="1200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Line 13"/>
            <p:cNvSpPr>
              <a:spLocks noChangeShapeType="1"/>
            </p:cNvSpPr>
            <p:nvPr/>
          </p:nvSpPr>
          <p:spPr bwMode="auto">
            <a:xfrm>
              <a:off x="1248" y="1191"/>
              <a:ext cx="240" cy="34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Text Box 14"/>
            <p:cNvSpPr txBox="1">
              <a:spLocks noChangeArrowheads="1"/>
            </p:cNvSpPr>
            <p:nvPr/>
          </p:nvSpPr>
          <p:spPr bwMode="auto">
            <a:xfrm>
              <a:off x="140" y="144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2</a:t>
              </a:r>
            </a:p>
          </p:txBody>
        </p:sp>
        <p:sp>
          <p:nvSpPr>
            <p:cNvPr id="7229" name="Text Box 15"/>
            <p:cNvSpPr txBox="1">
              <a:spLocks noChangeArrowheads="1"/>
            </p:cNvSpPr>
            <p:nvPr/>
          </p:nvSpPr>
          <p:spPr bwMode="auto">
            <a:xfrm>
              <a:off x="668" y="14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3</a:t>
              </a:r>
            </a:p>
          </p:txBody>
        </p:sp>
        <p:sp>
          <p:nvSpPr>
            <p:cNvPr id="7230" name="Text Box 16"/>
            <p:cNvSpPr txBox="1">
              <a:spLocks noChangeArrowheads="1"/>
            </p:cNvSpPr>
            <p:nvPr/>
          </p:nvSpPr>
          <p:spPr bwMode="auto">
            <a:xfrm>
              <a:off x="860" y="147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2</a:t>
              </a:r>
            </a:p>
          </p:txBody>
        </p:sp>
        <p:sp>
          <p:nvSpPr>
            <p:cNvPr id="7231" name="Text Box 17"/>
            <p:cNvSpPr txBox="1">
              <a:spLocks noChangeArrowheads="1"/>
            </p:cNvSpPr>
            <p:nvPr/>
          </p:nvSpPr>
          <p:spPr bwMode="auto">
            <a:xfrm>
              <a:off x="1356" y="1497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25</a:t>
              </a:r>
            </a:p>
          </p:txBody>
        </p:sp>
        <p:sp>
          <p:nvSpPr>
            <p:cNvPr id="7232" name="Text Box 18"/>
            <p:cNvSpPr txBox="1">
              <a:spLocks noChangeArrowheads="1"/>
            </p:cNvSpPr>
            <p:nvPr/>
          </p:nvSpPr>
          <p:spPr bwMode="auto">
            <a:xfrm>
              <a:off x="1104" y="19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5</a:t>
              </a:r>
            </a:p>
          </p:txBody>
        </p:sp>
        <p:sp>
          <p:nvSpPr>
            <p:cNvPr id="7233" name="Text Box 19"/>
            <p:cNvSpPr txBox="1">
              <a:spLocks noChangeArrowheads="1"/>
            </p:cNvSpPr>
            <p:nvPr/>
          </p:nvSpPr>
          <p:spPr bwMode="auto">
            <a:xfrm>
              <a:off x="1652" y="198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5</a:t>
              </a:r>
            </a:p>
          </p:txBody>
        </p:sp>
      </p:grpSp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4419600" y="16764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616325" y="2881313"/>
            <a:ext cx="2247900" cy="2681287"/>
            <a:chOff x="2692" y="576"/>
            <a:chExt cx="1416" cy="1689"/>
          </a:xfrm>
        </p:grpSpPr>
        <p:sp>
          <p:nvSpPr>
            <p:cNvPr id="7200" name="Text Box 22"/>
            <p:cNvSpPr txBox="1">
              <a:spLocks noChangeArrowheads="1"/>
            </p:cNvSpPr>
            <p:nvPr/>
          </p:nvSpPr>
          <p:spPr bwMode="auto">
            <a:xfrm>
              <a:off x="2980" y="576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300</a:t>
              </a:r>
            </a:p>
          </p:txBody>
        </p:sp>
        <p:sp>
          <p:nvSpPr>
            <p:cNvPr id="7201" name="Line 23"/>
            <p:cNvSpPr>
              <a:spLocks noChangeShapeType="1"/>
            </p:cNvSpPr>
            <p:nvPr/>
          </p:nvSpPr>
          <p:spPr bwMode="auto">
            <a:xfrm flipH="1">
              <a:off x="2884" y="768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24"/>
            <p:cNvSpPr>
              <a:spLocks noChangeShapeType="1"/>
            </p:cNvSpPr>
            <p:nvPr/>
          </p:nvSpPr>
          <p:spPr bwMode="auto">
            <a:xfrm>
              <a:off x="3172" y="771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Text Box 25"/>
            <p:cNvSpPr txBox="1">
              <a:spLocks noChangeArrowheads="1"/>
            </p:cNvSpPr>
            <p:nvPr/>
          </p:nvSpPr>
          <p:spPr bwMode="auto">
            <a:xfrm>
              <a:off x="2692" y="105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7204" name="Text Box 26"/>
            <p:cNvSpPr txBox="1">
              <a:spLocks noChangeArrowheads="1"/>
            </p:cNvSpPr>
            <p:nvPr/>
          </p:nvSpPr>
          <p:spPr bwMode="auto">
            <a:xfrm>
              <a:off x="3283" y="1038"/>
              <a:ext cx="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7205" name="Line 27"/>
            <p:cNvSpPr>
              <a:spLocks noChangeShapeType="1"/>
            </p:cNvSpPr>
            <p:nvPr/>
          </p:nvSpPr>
          <p:spPr bwMode="auto">
            <a:xfrm flipH="1">
              <a:off x="2880" y="1710"/>
              <a:ext cx="228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8"/>
            <p:cNvSpPr>
              <a:spLocks noChangeShapeType="1"/>
            </p:cNvSpPr>
            <p:nvPr/>
          </p:nvSpPr>
          <p:spPr bwMode="auto">
            <a:xfrm>
              <a:off x="3204" y="1719"/>
              <a:ext cx="192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29"/>
            <p:cNvSpPr>
              <a:spLocks noChangeShapeType="1"/>
            </p:cNvSpPr>
            <p:nvPr/>
          </p:nvSpPr>
          <p:spPr bwMode="auto">
            <a:xfrm flipH="1">
              <a:off x="3552" y="1737"/>
              <a:ext cx="181" cy="2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30"/>
            <p:cNvSpPr>
              <a:spLocks noChangeShapeType="1"/>
            </p:cNvSpPr>
            <p:nvPr/>
          </p:nvSpPr>
          <p:spPr bwMode="auto">
            <a:xfrm>
              <a:off x="3808" y="1737"/>
              <a:ext cx="176" cy="2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31"/>
            <p:cNvSpPr>
              <a:spLocks noChangeShapeType="1"/>
            </p:cNvSpPr>
            <p:nvPr/>
          </p:nvSpPr>
          <p:spPr bwMode="auto">
            <a:xfrm flipH="1">
              <a:off x="3264" y="1248"/>
              <a:ext cx="196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32"/>
            <p:cNvSpPr>
              <a:spLocks noChangeShapeType="1"/>
            </p:cNvSpPr>
            <p:nvPr/>
          </p:nvSpPr>
          <p:spPr bwMode="auto">
            <a:xfrm>
              <a:off x="3508" y="1239"/>
              <a:ext cx="240" cy="34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33"/>
            <p:cNvSpPr txBox="1">
              <a:spLocks noChangeArrowheads="1"/>
            </p:cNvSpPr>
            <p:nvPr/>
          </p:nvSpPr>
          <p:spPr bwMode="auto">
            <a:xfrm>
              <a:off x="2780" y="19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212" name="Text Box 34"/>
            <p:cNvSpPr txBox="1">
              <a:spLocks noChangeArrowheads="1"/>
            </p:cNvSpPr>
            <p:nvPr/>
          </p:nvSpPr>
          <p:spPr bwMode="auto">
            <a:xfrm>
              <a:off x="3308" y="20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213" name="Text Box 35"/>
            <p:cNvSpPr txBox="1">
              <a:spLocks noChangeArrowheads="1"/>
            </p:cNvSpPr>
            <p:nvPr/>
          </p:nvSpPr>
          <p:spPr bwMode="auto">
            <a:xfrm>
              <a:off x="3042" y="151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7214" name="Text Box 36"/>
            <p:cNvSpPr txBox="1">
              <a:spLocks noChangeArrowheads="1"/>
            </p:cNvSpPr>
            <p:nvPr/>
          </p:nvSpPr>
          <p:spPr bwMode="auto">
            <a:xfrm>
              <a:off x="3616" y="154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7215" name="Text Box 37"/>
            <p:cNvSpPr txBox="1">
              <a:spLocks noChangeArrowheads="1"/>
            </p:cNvSpPr>
            <p:nvPr/>
          </p:nvSpPr>
          <p:spPr bwMode="auto">
            <a:xfrm>
              <a:off x="3470" y="20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216" name="Text Box 38"/>
            <p:cNvSpPr txBox="1">
              <a:spLocks noChangeArrowheads="1"/>
            </p:cNvSpPr>
            <p:nvPr/>
          </p:nvSpPr>
          <p:spPr bwMode="auto">
            <a:xfrm>
              <a:off x="3912" y="203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</a:rPr>
                <a:t>5</a:t>
              </a:r>
            </a:p>
          </p:txBody>
        </p:sp>
      </p:grpSp>
      <p:sp>
        <p:nvSpPr>
          <p:cNvPr id="7173" name="Line 39"/>
          <p:cNvSpPr>
            <a:spLocks noChangeShapeType="1"/>
          </p:cNvSpPr>
          <p:nvPr/>
        </p:nvSpPr>
        <p:spPr bwMode="auto">
          <a:xfrm>
            <a:off x="3238500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477000" y="2805113"/>
            <a:ext cx="2247900" cy="2681287"/>
            <a:chOff x="4200" y="573"/>
            <a:chExt cx="1416" cy="1689"/>
          </a:xfrm>
        </p:grpSpPr>
        <p:sp>
          <p:nvSpPr>
            <p:cNvPr id="7183" name="Text Box 41"/>
            <p:cNvSpPr txBox="1">
              <a:spLocks noChangeArrowheads="1"/>
            </p:cNvSpPr>
            <p:nvPr/>
          </p:nvSpPr>
          <p:spPr bwMode="auto">
            <a:xfrm>
              <a:off x="4488" y="573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300</a:t>
              </a:r>
            </a:p>
          </p:txBody>
        </p:sp>
        <p:sp>
          <p:nvSpPr>
            <p:cNvPr id="7184" name="Line 42"/>
            <p:cNvSpPr>
              <a:spLocks noChangeShapeType="1"/>
            </p:cNvSpPr>
            <p:nvPr/>
          </p:nvSpPr>
          <p:spPr bwMode="auto">
            <a:xfrm flipH="1">
              <a:off x="4392" y="765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43"/>
            <p:cNvSpPr>
              <a:spLocks noChangeShapeType="1"/>
            </p:cNvSpPr>
            <p:nvPr/>
          </p:nvSpPr>
          <p:spPr bwMode="auto">
            <a:xfrm>
              <a:off x="4680" y="768"/>
              <a:ext cx="24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Text Box 44"/>
            <p:cNvSpPr txBox="1">
              <a:spLocks noChangeArrowheads="1"/>
            </p:cNvSpPr>
            <p:nvPr/>
          </p:nvSpPr>
          <p:spPr bwMode="auto">
            <a:xfrm>
              <a:off x="4200" y="10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3</a:t>
              </a:r>
            </a:p>
          </p:txBody>
        </p:sp>
        <p:sp>
          <p:nvSpPr>
            <p:cNvPr id="7187" name="Text Box 45"/>
            <p:cNvSpPr txBox="1">
              <a:spLocks noChangeArrowheads="1"/>
            </p:cNvSpPr>
            <p:nvPr/>
          </p:nvSpPr>
          <p:spPr bwMode="auto">
            <a:xfrm>
              <a:off x="4791" y="1035"/>
              <a:ext cx="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100</a:t>
              </a:r>
            </a:p>
          </p:txBody>
        </p:sp>
        <p:sp>
          <p:nvSpPr>
            <p:cNvPr id="7188" name="Line 46"/>
            <p:cNvSpPr>
              <a:spLocks noChangeShapeType="1"/>
            </p:cNvSpPr>
            <p:nvPr/>
          </p:nvSpPr>
          <p:spPr bwMode="auto">
            <a:xfrm flipH="1">
              <a:off x="4388" y="1707"/>
              <a:ext cx="228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47"/>
            <p:cNvSpPr>
              <a:spLocks noChangeShapeType="1"/>
            </p:cNvSpPr>
            <p:nvPr/>
          </p:nvSpPr>
          <p:spPr bwMode="auto">
            <a:xfrm>
              <a:off x="4712" y="1716"/>
              <a:ext cx="192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48"/>
            <p:cNvSpPr>
              <a:spLocks noChangeShapeType="1"/>
            </p:cNvSpPr>
            <p:nvPr/>
          </p:nvSpPr>
          <p:spPr bwMode="auto">
            <a:xfrm flipH="1">
              <a:off x="5060" y="1734"/>
              <a:ext cx="181" cy="2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49"/>
            <p:cNvSpPr>
              <a:spLocks noChangeShapeType="1"/>
            </p:cNvSpPr>
            <p:nvPr/>
          </p:nvSpPr>
          <p:spPr bwMode="auto">
            <a:xfrm>
              <a:off x="5316" y="1734"/>
              <a:ext cx="176" cy="2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50"/>
            <p:cNvSpPr>
              <a:spLocks noChangeShapeType="1"/>
            </p:cNvSpPr>
            <p:nvPr/>
          </p:nvSpPr>
          <p:spPr bwMode="auto">
            <a:xfrm flipH="1">
              <a:off x="4772" y="1245"/>
              <a:ext cx="196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51"/>
            <p:cNvSpPr>
              <a:spLocks noChangeShapeType="1"/>
            </p:cNvSpPr>
            <p:nvPr/>
          </p:nvSpPr>
          <p:spPr bwMode="auto">
            <a:xfrm>
              <a:off x="5016" y="1236"/>
              <a:ext cx="240" cy="34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Text Box 52"/>
            <p:cNvSpPr txBox="1">
              <a:spLocks noChangeArrowheads="1"/>
            </p:cNvSpPr>
            <p:nvPr/>
          </p:nvSpPr>
          <p:spPr bwMode="auto">
            <a:xfrm>
              <a:off x="4288" y="199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195" name="Text Box 53"/>
            <p:cNvSpPr txBox="1">
              <a:spLocks noChangeArrowheads="1"/>
            </p:cNvSpPr>
            <p:nvPr/>
          </p:nvSpPr>
          <p:spPr bwMode="auto">
            <a:xfrm>
              <a:off x="4816" y="200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196" name="Text Box 54"/>
            <p:cNvSpPr txBox="1">
              <a:spLocks noChangeArrowheads="1"/>
            </p:cNvSpPr>
            <p:nvPr/>
          </p:nvSpPr>
          <p:spPr bwMode="auto">
            <a:xfrm>
              <a:off x="4550" y="15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4</a:t>
              </a:r>
            </a:p>
          </p:txBody>
        </p:sp>
        <p:sp>
          <p:nvSpPr>
            <p:cNvPr id="7197" name="Text Box 55"/>
            <p:cNvSpPr txBox="1">
              <a:spLocks noChangeArrowheads="1"/>
            </p:cNvSpPr>
            <p:nvPr/>
          </p:nvSpPr>
          <p:spPr bwMode="auto">
            <a:xfrm>
              <a:off x="5124" y="1542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25</a:t>
              </a:r>
            </a:p>
          </p:txBody>
        </p:sp>
        <p:sp>
          <p:nvSpPr>
            <p:cNvPr id="7198" name="Text Box 56"/>
            <p:cNvSpPr txBox="1">
              <a:spLocks noChangeArrowheads="1"/>
            </p:cNvSpPr>
            <p:nvPr/>
          </p:nvSpPr>
          <p:spPr bwMode="auto">
            <a:xfrm>
              <a:off x="4978" y="201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5</a:t>
              </a:r>
            </a:p>
          </p:txBody>
        </p:sp>
        <p:sp>
          <p:nvSpPr>
            <p:cNvPr id="7199" name="Text Box 57"/>
            <p:cNvSpPr txBox="1">
              <a:spLocks noChangeArrowheads="1"/>
            </p:cNvSpPr>
            <p:nvPr/>
          </p:nvSpPr>
          <p:spPr bwMode="auto">
            <a:xfrm>
              <a:off x="5420" y="203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6600"/>
                  </a:solidFill>
                </a:rPr>
                <a:t>5</a:t>
              </a:r>
            </a:p>
          </p:txBody>
        </p:sp>
      </p:grpSp>
      <p:sp>
        <p:nvSpPr>
          <p:cNvPr id="7175" name="Line 58"/>
          <p:cNvSpPr>
            <a:spLocks noChangeShapeType="1"/>
          </p:cNvSpPr>
          <p:nvPr/>
        </p:nvSpPr>
        <p:spPr bwMode="auto">
          <a:xfrm>
            <a:off x="6019800" y="2590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1143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304800" y="2286000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Chẳng hạn:</a:t>
            </a: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152400" y="5424488"/>
            <a:ext cx="510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300 = 6.50 = 2. 3.2.25 = 2.3.2.5.5</a:t>
            </a:r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152400" y="5805488"/>
            <a:ext cx="586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300 = 3.100 = 3. 10.10 = 3.2.5.2.5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152400" y="6186488"/>
            <a:ext cx="594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300 = 3.100 = 3.4.25 = 3.2.2.5.5</a:t>
            </a:r>
          </a:p>
        </p:txBody>
      </p:sp>
      <p:sp>
        <p:nvSpPr>
          <p:cNvPr id="7182" name="Text Box 12"/>
          <p:cNvSpPr txBox="1">
            <a:spLocks noChangeArrowheads="1"/>
          </p:cNvSpPr>
          <p:nvPr/>
        </p:nvSpPr>
        <p:spPr bwMode="auto">
          <a:xfrm>
            <a:off x="0" y="914400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Phân tích một số ra thừa số nguyên tố là gì?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-50474" y="-27384"/>
            <a:ext cx="863851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TIẾT 27. BÀI 15: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PHÂN TÍCH MỘT SỐ RA THỪA SỐ NGUYÊN TỐ</a:t>
            </a:r>
            <a:endParaRPr lang="en-US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8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  <p:bldP spid="28732" grpId="0"/>
      <p:bldP spid="28733" grpId="0"/>
      <p:bldP spid="28734" grpId="0"/>
      <p:bldP spid="287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5536" y="116632"/>
            <a:ext cx="8136904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23528" y="980728"/>
            <a:ext cx="861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4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295400" y="1905000"/>
            <a:ext cx="46038" cy="2133600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371600" y="1752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57200" y="2128838"/>
            <a:ext cx="86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150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371600" y="2133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81000" y="2514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75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371600" y="2514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81000" y="2890838"/>
            <a:ext cx="86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25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1371600" y="2895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81000" y="3276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346200" y="3276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1000" y="3657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0" y="3962400"/>
            <a:ext cx="4343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 300 = 2.2.3.5.5 =  2</a:t>
            </a:r>
            <a:r>
              <a:rPr lang="en-US" sz="2400" b="1" baseline="30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3 . 5</a:t>
            </a:r>
            <a:r>
              <a:rPr lang="en-US" sz="2400" b="1" baseline="30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198438" y="1752600"/>
            <a:ext cx="7921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</a:t>
            </a:r>
            <a:endParaRPr lang="en-US" sz="24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953000" y="1752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5867400" y="1905000"/>
            <a:ext cx="46038" cy="205740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5943600" y="1752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4953000" y="2133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943600" y="2133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953000" y="2514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12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918200" y="2509838"/>
            <a:ext cx="86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4953000" y="2895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5918200" y="2895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53000" y="3276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3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5918200" y="3276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953000" y="36576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1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038600" y="3962400"/>
            <a:ext cx="5105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Vậy  300 = 5.5.2.2.3=  2</a:t>
            </a:r>
            <a:r>
              <a:rPr lang="en-US" sz="2400" b="1" baseline="30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3 . 5</a:t>
            </a:r>
            <a:r>
              <a:rPr lang="en-US" sz="2400" b="1" baseline="30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5015635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4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4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9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 animBg="1"/>
      <p:bldP spid="54279" grpId="0"/>
      <p:bldP spid="54280" grpId="0"/>
      <p:bldP spid="54281" grpId="0"/>
      <p:bldP spid="54282" grpId="0"/>
      <p:bldP spid="54283" grpId="0"/>
      <p:bldP spid="54284" grpId="0"/>
      <p:bldP spid="54285" grpId="0"/>
      <p:bldP spid="54286" grpId="0"/>
      <p:bldP spid="54287" grpId="0"/>
      <p:bldP spid="54288" grpId="0"/>
      <p:bldP spid="178184" grpId="0"/>
      <p:bldP spid="54292" grpId="0"/>
      <p:bldP spid="54293" grpId="0" animBg="1"/>
      <p:bldP spid="54294" grpId="0"/>
      <p:bldP spid="54295" grpId="0"/>
      <p:bldP spid="54296" grpId="0"/>
      <p:bldP spid="54297" grpId="0"/>
      <p:bldP spid="54298" grpId="0"/>
      <p:bldP spid="54299" grpId="0"/>
      <p:bldP spid="54300" grpId="0"/>
      <p:bldP spid="54301" grpId="0"/>
      <p:bldP spid="54302" grpId="0"/>
      <p:bldP spid="54303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7150" y="844550"/>
            <a:ext cx="847566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2. </a:t>
            </a:r>
            <a:r>
              <a:rPr lang="en-US" sz="3000" b="1" u="sng">
                <a:solidFill>
                  <a:schemeClr val="bg1"/>
                </a:solidFill>
              </a:rPr>
              <a:t>Cách phân tích một số ra thừa số nguyên tố 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79438" y="1371600"/>
            <a:ext cx="457200" cy="465138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707548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 tích số 420 ra thừa số nguyên tố 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916238" y="2252663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000099"/>
                </a:solidFill>
                <a:cs typeface="Arial" charset="0"/>
              </a:rPr>
              <a:t>420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3916363" y="2189163"/>
            <a:ext cx="0" cy="3184525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987800" y="2252663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916238" y="2770188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000099"/>
                </a:solidFill>
                <a:cs typeface="Arial" charset="0"/>
              </a:rPr>
              <a:t>210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989388" y="2763838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916238" y="3289300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99"/>
                </a:solidFill>
                <a:cs typeface="Arial" charset="0"/>
              </a:rPr>
              <a:t> 105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987800" y="3276600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FF0000"/>
                </a:solidFill>
                <a:cs typeface="Arial" charset="0"/>
              </a:rPr>
              <a:t>3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916238" y="3806825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000099"/>
                </a:solidFill>
                <a:cs typeface="Arial" charset="0"/>
              </a:rPr>
              <a:t>  35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987800" y="3787775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FF0000"/>
                </a:solidFill>
                <a:cs typeface="Arial" charset="0"/>
              </a:rPr>
              <a:t>5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916238" y="4325938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000099"/>
                </a:solidFill>
                <a:cs typeface="Arial" charset="0"/>
              </a:rPr>
              <a:t>  7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987800" y="4300538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FF0000"/>
                </a:solidFill>
                <a:cs typeface="Arial" charset="0"/>
              </a:rPr>
              <a:t>7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916238" y="4845050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600" b="1">
                <a:solidFill>
                  <a:srgbClr val="000099"/>
                </a:solidFill>
                <a:cs typeface="Arial" charset="0"/>
              </a:rPr>
              <a:t>  1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2449513" y="5260975"/>
            <a:ext cx="30591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800" b="1">
                <a:solidFill>
                  <a:srgbClr val="000099"/>
                </a:solidFill>
              </a:rPr>
              <a:t>420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r>
              <a:rPr lang="en-US" sz="2800" b="1">
                <a:solidFill>
                  <a:srgbClr val="000099"/>
                </a:solidFill>
              </a:rPr>
              <a:t>= 2.2.3.5.7           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414588" y="5992813"/>
            <a:ext cx="305911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800" b="1">
                <a:solidFill>
                  <a:srgbClr val="000099"/>
                </a:solidFill>
              </a:rPr>
              <a:t>        = 2</a:t>
            </a:r>
            <a:r>
              <a:rPr lang="en-US" sz="2800" b="1" baseline="30000">
                <a:solidFill>
                  <a:srgbClr val="000099"/>
                </a:solidFill>
              </a:rPr>
              <a:t>2</a:t>
            </a:r>
            <a:r>
              <a:rPr lang="en-US" sz="2800" b="1">
                <a:solidFill>
                  <a:srgbClr val="000099"/>
                </a:solidFill>
              </a:rPr>
              <a:t>.3.5.7</a:t>
            </a:r>
            <a:endParaRPr lang="en-US" sz="2800" b="1" baseline="30000">
              <a:solidFill>
                <a:srgbClr val="000099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2400" kern="0" dirty="0">
                <a:solidFill>
                  <a:srgbClr val="0066FF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en-US" sz="2400" kern="0" dirty="0">
                <a:solidFill>
                  <a:srgbClr val="0066FF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en-US" sz="2400" b="1" kern="0" dirty="0">
                <a:latin typeface="Times New Roman" pitchFamily="18" charset="0"/>
                <a:ea typeface="+mj-ea"/>
                <a:cs typeface="Times New Roman" pitchFamily="18" charset="0"/>
              </a:rPr>
              <a:t>TIẾT 27. PHÂN </a:t>
            </a:r>
            <a:r>
              <a:rPr lang="en-US" sz="2400" b="1" kern="0" dirty="0">
                <a:latin typeface="Times New Roman" pitchFamily="18" charset="0"/>
                <a:ea typeface="+mj-ea"/>
                <a:cs typeface="+mj-cs"/>
              </a:rPr>
              <a:t>TÍCH MỘT SỐ RA THỪA SỐ NGUYÊN TỐ.</a:t>
            </a:r>
            <a:endParaRPr lang="en-US" sz="2400" b="1" kern="0" dirty="0">
              <a:latin typeface="MS Song" pitchFamily="49" charset="-122"/>
              <a:ea typeface="MS Song" pitchFamily="49" charset="-122"/>
              <a:cs typeface="+mj-cs"/>
            </a:endParaRPr>
          </a:p>
        </p:txBody>
      </p:sp>
      <p:sp>
        <p:nvSpPr>
          <p:cNvPr id="12308" name="Rectangle 2"/>
          <p:cNvSpPr>
            <a:spLocks noChangeArrowheads="1"/>
          </p:cNvSpPr>
          <p:nvPr/>
        </p:nvSpPr>
        <p:spPr bwMode="auto">
          <a:xfrm>
            <a:off x="457200" y="844550"/>
            <a:ext cx="6172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Cách phân tích một số ra thừa số nguyên tố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14400" y="2286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760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/>
      <p:bldP spid="46086" grpId="0"/>
      <p:bldP spid="46087" grpId="0" animBg="1"/>
      <p:bldP spid="46088" grpId="0"/>
      <p:bldP spid="46089" grpId="0"/>
      <p:bldP spid="46090" grpId="0"/>
      <p:bldP spid="46091" grpId="0"/>
      <p:bldP spid="46092" grpId="0"/>
      <p:bldP spid="46093" grpId="0"/>
      <p:bldP spid="46094" grpId="0"/>
      <p:bldP spid="46095" grpId="0"/>
      <p:bldP spid="46096" grpId="0"/>
      <p:bldP spid="46097" grpId="0"/>
      <p:bldP spid="178184" grpId="0"/>
      <p:bldP spid="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4624"/>
            <a:ext cx="264790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u="sng" dirty="0" smtClean="0"/>
              <a:t>3. </a:t>
            </a:r>
            <a:r>
              <a:rPr lang="en-US" sz="3800" b="1" u="sng" dirty="0" err="1" smtClean="0"/>
              <a:t>Luyện</a:t>
            </a:r>
            <a:r>
              <a:rPr lang="en-US" sz="3800" b="1" u="sng" dirty="0" smtClean="0"/>
              <a:t> </a:t>
            </a:r>
            <a:r>
              <a:rPr lang="en-US" sz="3800" b="1" u="sng" dirty="0" err="1" smtClean="0"/>
              <a:t>tập</a:t>
            </a:r>
            <a:endParaRPr lang="en-US" sz="3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4934" y="764704"/>
            <a:ext cx="875553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+mj-lt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sz="4000" dirty="0" smtClean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  <a:sym typeface="Wingdings" pitchFamily="2" charset="2"/>
              </a:rPr>
              <a:t>tích</a:t>
            </a:r>
            <a:r>
              <a:rPr lang="en-US" sz="4000" dirty="0" smtClean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4000" dirty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000" dirty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sau</a:t>
            </a:r>
            <a:r>
              <a:rPr lang="en-US" sz="4000" dirty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4000" dirty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thừa</a:t>
            </a:r>
            <a:r>
              <a:rPr lang="en-US" sz="4000" dirty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000" dirty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nguyên</a:t>
            </a:r>
            <a:r>
              <a:rPr lang="en-US" sz="4000" dirty="0"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latin typeface="+mj-lt"/>
                <a:cs typeface="Times New Roman" pitchFamily="18" charset="0"/>
                <a:sym typeface="Wingdings" pitchFamily="2" charset="2"/>
              </a:rPr>
              <a:t>tố</a:t>
            </a:r>
            <a:endParaRPr lang="en-US" sz="4000" dirty="0">
              <a:latin typeface="+mj-lt"/>
              <a:cs typeface="Times New Roman" pitchFamily="18" charset="0"/>
              <a:sym typeface="Wingdings" pitchFamily="2" charset="2"/>
            </a:endParaRPr>
          </a:p>
          <a:p>
            <a:r>
              <a:rPr lang="en-US" sz="3800" dirty="0" smtClean="0"/>
              <a:t> </a:t>
            </a:r>
            <a:r>
              <a:rPr lang="en-US" sz="3800" dirty="0" err="1" smtClean="0"/>
              <a:t>Nhóm</a:t>
            </a:r>
            <a:r>
              <a:rPr lang="en-US" sz="3800" dirty="0" smtClean="0"/>
              <a:t> 1+2: 60</a:t>
            </a:r>
          </a:p>
          <a:p>
            <a:r>
              <a:rPr lang="en-US" sz="3800" dirty="0" smtClean="0"/>
              <a:t> </a:t>
            </a:r>
            <a:r>
              <a:rPr lang="en-US" sz="3800" dirty="0" err="1" smtClean="0"/>
              <a:t>Nhóm</a:t>
            </a:r>
            <a:r>
              <a:rPr lang="en-US" sz="3800" dirty="0" smtClean="0"/>
              <a:t> 3+4: 84</a:t>
            </a:r>
          </a:p>
          <a:p>
            <a:r>
              <a:rPr lang="en-US" sz="3800" dirty="0" err="1" smtClean="0"/>
              <a:t>Thời</a:t>
            </a:r>
            <a:r>
              <a:rPr lang="en-US" sz="3800" dirty="0" smtClean="0"/>
              <a:t> </a:t>
            </a:r>
            <a:r>
              <a:rPr lang="en-US" sz="3800" dirty="0" err="1" smtClean="0"/>
              <a:t>gian</a:t>
            </a:r>
            <a:r>
              <a:rPr lang="en-US" sz="3800" dirty="0" smtClean="0"/>
              <a:t> : 2 </a:t>
            </a:r>
            <a:r>
              <a:rPr lang="en-US" sz="3800" dirty="0" err="1" smtClean="0"/>
              <a:t>phút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1933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28600" y="404664"/>
            <a:ext cx="859155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120, 306, 567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thừa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2362200" y="1752600"/>
            <a:ext cx="35988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120 = 2.3.4.5          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2362200" y="2132013"/>
            <a:ext cx="35988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306 = 2.3.51          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2362200" y="2513013"/>
            <a:ext cx="359886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567 = 9</a:t>
            </a:r>
            <a:r>
              <a:rPr lang="en-US" sz="2400" b="1" baseline="30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.7          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83518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sz="2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 làm như trên có đúng không ? Hãy sửa lại trong trường hợp An làm không đúng ?</a:t>
            </a:r>
          </a:p>
        </p:txBody>
      </p:sp>
      <p:graphicFrame>
        <p:nvGraphicFramePr>
          <p:cNvPr id="9" name="Group 39"/>
          <p:cNvGraphicFramePr>
            <a:graphicFrameLocks noGrp="1"/>
          </p:cNvGraphicFramePr>
          <p:nvPr/>
        </p:nvGraphicFramePr>
        <p:xfrm>
          <a:off x="304800" y="3810000"/>
          <a:ext cx="8596312" cy="2819400"/>
        </p:xfrm>
        <a:graphic>
          <a:graphicData uri="http://schemas.openxmlformats.org/drawingml/2006/table">
            <a:tbl>
              <a:tblPr/>
              <a:tblGrid>
                <a:gridCol w="3414712"/>
                <a:gridCol w="1143000"/>
                <a:gridCol w="1143000"/>
                <a:gridCol w="2895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tích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= 2.3.4.5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= 2.3.51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 = 9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.7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4003675" y="466248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4003675" y="595788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4003675" y="525780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6183313" y="4662488"/>
            <a:ext cx="2808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120 = 2</a:t>
            </a:r>
            <a:r>
              <a:rPr lang="en-US" sz="2800" b="1" baseline="30000">
                <a:solidFill>
                  <a:schemeClr val="bg1"/>
                </a:solidFill>
              </a:rPr>
              <a:t>3</a:t>
            </a:r>
            <a:r>
              <a:rPr lang="en-US" sz="2800" b="1">
                <a:solidFill>
                  <a:schemeClr val="bg1"/>
                </a:solidFill>
              </a:rPr>
              <a:t>.3.5</a:t>
            </a:r>
            <a:r>
              <a:rPr lang="en-US" sz="2800">
                <a:solidFill>
                  <a:schemeClr val="bg1"/>
                </a:solidFill>
              </a:rPr>
              <a:t>        </a:t>
            </a: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6259513" y="5348288"/>
            <a:ext cx="2808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306 = 2.3</a:t>
            </a:r>
            <a:r>
              <a:rPr lang="en-US" sz="2800" b="1" baseline="30000">
                <a:solidFill>
                  <a:schemeClr val="bg1"/>
                </a:solidFill>
              </a:rPr>
              <a:t>2</a:t>
            </a:r>
            <a:r>
              <a:rPr lang="en-US" sz="2800" b="1">
                <a:solidFill>
                  <a:schemeClr val="bg1"/>
                </a:solidFill>
              </a:rPr>
              <a:t>.17</a:t>
            </a:r>
            <a:r>
              <a:rPr lang="en-US" sz="28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6324600" y="6034088"/>
            <a:ext cx="2808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567 = 3</a:t>
            </a:r>
            <a:r>
              <a:rPr lang="en-US" sz="2800" b="1" baseline="30000">
                <a:solidFill>
                  <a:schemeClr val="bg1"/>
                </a:solidFill>
              </a:rPr>
              <a:t>4</a:t>
            </a:r>
            <a:r>
              <a:rPr lang="en-US" sz="2800" b="1">
                <a:solidFill>
                  <a:schemeClr val="bg1"/>
                </a:solidFill>
              </a:rPr>
              <a:t>.7</a:t>
            </a:r>
            <a:r>
              <a:rPr lang="en-US" sz="2800">
                <a:solidFill>
                  <a:schemeClr val="bg1"/>
                </a:solidFill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8185901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9600" y="3886200"/>
            <a:ext cx="2667000" cy="4572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tập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3.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120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ra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thừa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nguyên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tố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A.120 = 2.3.4.5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B. 120 = 1.8.15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C. 120 = 2</a:t>
            </a:r>
            <a:r>
              <a:rPr lang="en-US" baseline="30000" dirty="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.3.5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D.120 = 2.60</a:t>
            </a:r>
          </a:p>
        </p:txBody>
      </p:sp>
    </p:spTree>
    <p:extLst>
      <p:ext uri="{BB962C8B-B14F-4D97-AF65-F5344CB8AC3E}">
        <p14:creationId xmlns:p14="http://schemas.microsoft.com/office/powerpoint/2010/main" val="314863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604</Words>
  <Application>Microsoft Office PowerPoint</Application>
  <PresentationFormat>On-screen Show (4:3)</PresentationFormat>
  <Paragraphs>156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3: H·y ghÐp c¸c sè cét A víi c¸c tÝch ë cét B ®Ó ®­îc kÕt qu¶ ph©n tÝch c¸c sè sau ra thõa sè nguyªn tè?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HuongTV</cp:lastModifiedBy>
  <cp:revision>5</cp:revision>
  <dcterms:created xsi:type="dcterms:W3CDTF">2017-10-11T00:10:49Z</dcterms:created>
  <dcterms:modified xsi:type="dcterms:W3CDTF">2018-01-24T02:36:51Z</dcterms:modified>
</cp:coreProperties>
</file>